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4"/>
  </p:notesMasterIdLst>
  <p:sldIdLst>
    <p:sldId id="259" r:id="rId5"/>
    <p:sldId id="260" r:id="rId6"/>
    <p:sldId id="275" r:id="rId7"/>
    <p:sldId id="263" r:id="rId8"/>
    <p:sldId id="268" r:id="rId9"/>
    <p:sldId id="271" r:id="rId10"/>
    <p:sldId id="262" r:id="rId11"/>
    <p:sldId id="276" r:id="rId12"/>
    <p:sldId id="269" r:id="rId13"/>
  </p:sldIdLst>
  <p:sldSz cx="9144000" cy="6858000" type="screen4x3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F8E7A0-B250-48FD-A8AA-44AEEFA750A8}">
          <p14:sldIdLst>
            <p14:sldId id="259"/>
            <p14:sldId id="260"/>
            <p14:sldId id="275"/>
            <p14:sldId id="263"/>
            <p14:sldId id="268"/>
            <p14:sldId id="271"/>
            <p14:sldId id="262"/>
            <p14:sldId id="276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7D0532-CA5B-45F5-D1A2-6808F41A5FCB}" name="Shedlowski, Kirby-Lynn H" initials="KS" userId="S::kshedlowski@blm.gov::646f9905-a68b-45f2-bb48-ef1e028a4a9f" providerId="AD"/>
  <p188:author id="{FCF11D73-8DB3-854B-B3DC-E7275BA7D7BB}" name="Waltermire, Brigette A" initials="BW" userId="S::bwaltermire@blm.gov::51dc8ba0-50e4-4932-a9ad-e9e972c38bf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hbun, Vanessa" initials="RV" lastIdx="5" clrIdx="0">
    <p:extLst>
      <p:ext uri="{19B8F6BF-5375-455C-9EA6-DF929625EA0E}">
        <p15:presenceInfo xmlns:p15="http://schemas.microsoft.com/office/powerpoint/2012/main" userId="S-1-5-21-261334516-432891326-3434007665-124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C64"/>
    <a:srgbClr val="93C94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E14A5-1EB5-405D-8C35-A1733DE8F6BB}" v="3" dt="2025-05-16T19:57:32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85039" autoAdjust="0"/>
  </p:normalViewPr>
  <p:slideViewPr>
    <p:cSldViewPr>
      <p:cViewPr varScale="1">
        <p:scale>
          <a:sx n="94" d="100"/>
          <a:sy n="94" d="100"/>
        </p:scale>
        <p:origin x="213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termire, Brigette A" userId="51dc8ba0-50e4-4932-a9ad-e9e972c38bf9" providerId="ADAL" clId="{FD9E14A5-1EB5-405D-8C35-A1733DE8F6BB}"/>
    <pc:docChg chg="undo custSel addSld delSld modSld modSection">
      <pc:chgData name="Waltermire, Brigette A" userId="51dc8ba0-50e4-4932-a9ad-e9e972c38bf9" providerId="ADAL" clId="{FD9E14A5-1EB5-405D-8C35-A1733DE8F6BB}" dt="2025-05-16T17:24:44.094" v="586" actId="47"/>
      <pc:docMkLst>
        <pc:docMk/>
      </pc:docMkLst>
      <pc:sldChg chg="modNotesTx">
        <pc:chgData name="Waltermire, Brigette A" userId="51dc8ba0-50e4-4932-a9ad-e9e972c38bf9" providerId="ADAL" clId="{FD9E14A5-1EB5-405D-8C35-A1733DE8F6BB}" dt="2025-05-16T14:31:00.145" v="0" actId="20577"/>
        <pc:sldMkLst>
          <pc:docMk/>
          <pc:sldMk cId="1170959745" sldId="260"/>
        </pc:sldMkLst>
      </pc:sldChg>
      <pc:sldChg chg="del modNotesTx">
        <pc:chgData name="Waltermire, Brigette A" userId="51dc8ba0-50e4-4932-a9ad-e9e972c38bf9" providerId="ADAL" clId="{FD9E14A5-1EB5-405D-8C35-A1733DE8F6BB}" dt="2025-05-16T14:36:06.909" v="260" actId="47"/>
        <pc:sldMkLst>
          <pc:docMk/>
          <pc:sldMk cId="108268509" sldId="261"/>
        </pc:sldMkLst>
      </pc:sldChg>
      <pc:sldChg chg="modNotesTx">
        <pc:chgData name="Waltermire, Brigette A" userId="51dc8ba0-50e4-4932-a9ad-e9e972c38bf9" providerId="ADAL" clId="{FD9E14A5-1EB5-405D-8C35-A1733DE8F6BB}" dt="2025-05-16T14:32:05.213" v="16" actId="20577"/>
        <pc:sldMkLst>
          <pc:docMk/>
          <pc:sldMk cId="1519685259" sldId="262"/>
        </pc:sldMkLst>
      </pc:sldChg>
      <pc:sldChg chg="modSp mod modNotesTx">
        <pc:chgData name="Waltermire, Brigette A" userId="51dc8ba0-50e4-4932-a9ad-e9e972c38bf9" providerId="ADAL" clId="{FD9E14A5-1EB5-405D-8C35-A1733DE8F6BB}" dt="2025-05-16T14:31:22.618" v="6" actId="27636"/>
        <pc:sldMkLst>
          <pc:docMk/>
          <pc:sldMk cId="1950752940" sldId="263"/>
        </pc:sldMkLst>
        <pc:spChg chg="mod">
          <ac:chgData name="Waltermire, Brigette A" userId="51dc8ba0-50e4-4932-a9ad-e9e972c38bf9" providerId="ADAL" clId="{FD9E14A5-1EB5-405D-8C35-A1733DE8F6BB}" dt="2025-05-16T14:31:22.618" v="6" actId="27636"/>
          <ac:spMkLst>
            <pc:docMk/>
            <pc:sldMk cId="1950752940" sldId="263"/>
            <ac:spMk id="5" creationId="{97A925F8-5EEA-4DAF-7695-CA4117806BB6}"/>
          </ac:spMkLst>
        </pc:spChg>
      </pc:sldChg>
      <pc:sldChg chg="del modNotesTx">
        <pc:chgData name="Waltermire, Brigette A" userId="51dc8ba0-50e4-4932-a9ad-e9e972c38bf9" providerId="ADAL" clId="{FD9E14A5-1EB5-405D-8C35-A1733DE8F6BB}" dt="2025-05-16T17:24:44.094" v="586" actId="47"/>
        <pc:sldMkLst>
          <pc:docMk/>
          <pc:sldMk cId="760380860" sldId="265"/>
        </pc:sldMkLst>
      </pc:sldChg>
      <pc:sldChg chg="del modNotesTx">
        <pc:chgData name="Waltermire, Brigette A" userId="51dc8ba0-50e4-4932-a9ad-e9e972c38bf9" providerId="ADAL" clId="{FD9E14A5-1EB5-405D-8C35-A1733DE8F6BB}" dt="2025-05-16T14:35:05.985" v="259" actId="47"/>
        <pc:sldMkLst>
          <pc:docMk/>
          <pc:sldMk cId="1762963092" sldId="266"/>
        </pc:sldMkLst>
      </pc:sldChg>
      <pc:sldChg chg="del">
        <pc:chgData name="Waltermire, Brigette A" userId="51dc8ba0-50e4-4932-a9ad-e9e972c38bf9" providerId="ADAL" clId="{FD9E14A5-1EB5-405D-8C35-A1733DE8F6BB}" dt="2025-05-16T14:36:27.300" v="261" actId="47"/>
        <pc:sldMkLst>
          <pc:docMk/>
          <pc:sldMk cId="4128072454" sldId="267"/>
        </pc:sldMkLst>
      </pc:sldChg>
      <pc:sldChg chg="modSp mod modNotesTx">
        <pc:chgData name="Waltermire, Brigette A" userId="51dc8ba0-50e4-4932-a9ad-e9e972c38bf9" providerId="ADAL" clId="{FD9E14A5-1EB5-405D-8C35-A1733DE8F6BB}" dt="2025-05-16T15:38:44.342" v="584" actId="14100"/>
        <pc:sldMkLst>
          <pc:docMk/>
          <pc:sldMk cId="1157775253" sldId="268"/>
        </pc:sldMkLst>
        <pc:spChg chg="mod">
          <ac:chgData name="Waltermire, Brigette A" userId="51dc8ba0-50e4-4932-a9ad-e9e972c38bf9" providerId="ADAL" clId="{FD9E14A5-1EB5-405D-8C35-A1733DE8F6BB}" dt="2025-05-16T15:38:44.342" v="584" actId="14100"/>
          <ac:spMkLst>
            <pc:docMk/>
            <pc:sldMk cId="1157775253" sldId="268"/>
            <ac:spMk id="3" creationId="{C8FB4983-2218-A33C-5B28-F72E6D46A01D}"/>
          </ac:spMkLst>
        </pc:spChg>
      </pc:sldChg>
      <pc:sldChg chg="modNotesTx">
        <pc:chgData name="Waltermire, Brigette A" userId="51dc8ba0-50e4-4932-a9ad-e9e972c38bf9" providerId="ADAL" clId="{FD9E14A5-1EB5-405D-8C35-A1733DE8F6BB}" dt="2025-05-16T14:34:40.103" v="257" actId="20577"/>
        <pc:sldMkLst>
          <pc:docMk/>
          <pc:sldMk cId="2355516938" sldId="269"/>
        </pc:sldMkLst>
      </pc:sldChg>
      <pc:sldChg chg="add del modNotesTx">
        <pc:chgData name="Waltermire, Brigette A" userId="51dc8ba0-50e4-4932-a9ad-e9e972c38bf9" providerId="ADAL" clId="{FD9E14A5-1EB5-405D-8C35-A1733DE8F6BB}" dt="2025-05-16T14:31:49.186" v="13" actId="47"/>
        <pc:sldMkLst>
          <pc:docMk/>
          <pc:sldMk cId="3571855862" sldId="271"/>
        </pc:sldMkLst>
      </pc:sldChg>
      <pc:sldChg chg="modSp add del mod modNotesTx">
        <pc:chgData name="Waltermire, Brigette A" userId="51dc8ba0-50e4-4932-a9ad-e9e972c38bf9" providerId="ADAL" clId="{FD9E14A5-1EB5-405D-8C35-A1733DE8F6BB}" dt="2025-05-16T17:24:39.600" v="585" actId="47"/>
        <pc:sldMkLst>
          <pc:docMk/>
          <pc:sldMk cId="2299960578" sldId="272"/>
        </pc:sldMkLst>
        <pc:spChg chg="mod">
          <ac:chgData name="Waltermire, Brigette A" userId="51dc8ba0-50e4-4932-a9ad-e9e972c38bf9" providerId="ADAL" clId="{FD9E14A5-1EB5-405D-8C35-A1733DE8F6BB}" dt="2025-05-16T14:40:35.314" v="565" actId="403"/>
          <ac:spMkLst>
            <pc:docMk/>
            <pc:sldMk cId="2299960578" sldId="272"/>
            <ac:spMk id="2" creationId="{8029F66D-32F0-94EB-3CB5-931DF295EDB3}"/>
          </ac:spMkLst>
        </pc:spChg>
        <pc:spChg chg="mod">
          <ac:chgData name="Waltermire, Brigette A" userId="51dc8ba0-50e4-4932-a9ad-e9e972c38bf9" providerId="ADAL" clId="{FD9E14A5-1EB5-405D-8C35-A1733DE8F6BB}" dt="2025-05-16T14:40:52.681" v="576" actId="20577"/>
          <ac:spMkLst>
            <pc:docMk/>
            <pc:sldMk cId="2299960578" sldId="272"/>
            <ac:spMk id="7" creationId="{0BA5CA24-27C8-8D24-2368-3087E55DAFEE}"/>
          </ac:spMkLst>
        </pc:spChg>
      </pc:sldChg>
      <pc:sldChg chg="modSp mod modNotesTx">
        <pc:chgData name="Waltermire, Brigette A" userId="51dc8ba0-50e4-4932-a9ad-e9e972c38bf9" providerId="ADAL" clId="{FD9E14A5-1EB5-405D-8C35-A1733DE8F6BB}" dt="2025-05-16T14:37:40.148" v="310" actId="20577"/>
        <pc:sldMkLst>
          <pc:docMk/>
          <pc:sldMk cId="133414498" sldId="275"/>
        </pc:sldMkLst>
        <pc:spChg chg="mod">
          <ac:chgData name="Waltermire, Brigette A" userId="51dc8ba0-50e4-4932-a9ad-e9e972c38bf9" providerId="ADAL" clId="{FD9E14A5-1EB5-405D-8C35-A1733DE8F6BB}" dt="2025-05-16T14:36:40.731" v="266" actId="27636"/>
          <ac:spMkLst>
            <pc:docMk/>
            <pc:sldMk cId="133414498" sldId="275"/>
            <ac:spMk id="2" creationId="{DA542C63-4C88-9E99-096C-A300AEB1FFEE}"/>
          </ac:spMkLst>
        </pc:spChg>
        <pc:spChg chg="mod">
          <ac:chgData name="Waltermire, Brigette A" userId="51dc8ba0-50e4-4932-a9ad-e9e972c38bf9" providerId="ADAL" clId="{FD9E14A5-1EB5-405D-8C35-A1733DE8F6BB}" dt="2025-05-16T14:37:40.148" v="310" actId="20577"/>
          <ac:spMkLst>
            <pc:docMk/>
            <pc:sldMk cId="133414498" sldId="275"/>
            <ac:spMk id="4" creationId="{506B90B4-FB43-BB29-48BC-ED2E66B6E224}"/>
          </ac:spMkLst>
        </pc:spChg>
      </pc:sldChg>
      <pc:sldChg chg="modSp mod modNotesTx">
        <pc:chgData name="Waltermire, Brigette A" userId="51dc8ba0-50e4-4932-a9ad-e9e972c38bf9" providerId="ADAL" clId="{FD9E14A5-1EB5-405D-8C35-A1733DE8F6BB}" dt="2025-05-16T14:34:37.920" v="256" actId="20577"/>
        <pc:sldMkLst>
          <pc:docMk/>
          <pc:sldMk cId="2847756215" sldId="276"/>
        </pc:sldMkLst>
        <pc:spChg chg="mod">
          <ac:chgData name="Waltermire, Brigette A" userId="51dc8ba0-50e4-4932-a9ad-e9e972c38bf9" providerId="ADAL" clId="{FD9E14A5-1EB5-405D-8C35-A1733DE8F6BB}" dt="2025-05-16T14:34:34.907" v="255" actId="5793"/>
          <ac:spMkLst>
            <pc:docMk/>
            <pc:sldMk cId="2847756215" sldId="276"/>
            <ac:spMk id="4" creationId="{FF272019-10DE-1425-719B-2F665E4097E6}"/>
          </ac:spMkLst>
        </pc:spChg>
      </pc:sldChg>
      <pc:sldChg chg="add del">
        <pc:chgData name="Waltermire, Brigette A" userId="51dc8ba0-50e4-4932-a9ad-e9e972c38bf9" providerId="ADAL" clId="{FD9E14A5-1EB5-405D-8C35-A1733DE8F6BB}" dt="2025-05-16T14:34:41.501" v="258" actId="47"/>
        <pc:sldMkLst>
          <pc:docMk/>
          <pc:sldMk cId="4008515264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DAAE0-7A8F-4BF1-96AA-AAAFDF6930F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F3507-67C6-4C5B-9712-0B2D3322C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11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9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9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24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8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27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03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34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ct val="150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11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F3507-67C6-4C5B-9712-0B2D3322C9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43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27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>
            <a:lvl1pPr algn="l">
              <a:defRPr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93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5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14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92697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6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1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73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008313" cy="8144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5054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45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6055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1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16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8680"/>
            <a:ext cx="2057400" cy="557748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8680"/>
            <a:ext cx="6019800" cy="55774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29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8E0C5-8ADB-48E2-85A7-B0CB1A219377}" type="datetimeFigureOut">
              <a:rPr lang="en-CA" smtClean="0"/>
              <a:t>2025-05-16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  <p:grpSp>
        <p:nvGrpSpPr>
          <p:cNvPr id="7" name="Group 6" descr="BLM Alaska Fire Service Masthead graphic" title="BLM Alaska Fire Service Masthead graphic"/>
          <p:cNvGrpSpPr/>
          <p:nvPr userDrawn="1"/>
        </p:nvGrpSpPr>
        <p:grpSpPr>
          <a:xfrm>
            <a:off x="0" y="0"/>
            <a:ext cx="9144000" cy="572198"/>
            <a:chOff x="0" y="0"/>
            <a:chExt cx="9144000" cy="572198"/>
          </a:xfrm>
        </p:grpSpPr>
        <p:pic>
          <p:nvPicPr>
            <p:cNvPr id="8" name="Picture 7" descr="Black Topo line graphic" title="Black Topo line graphic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96" t="15711" r="17759" b="78416"/>
            <a:stretch/>
          </p:blipFill>
          <p:spPr bwMode="auto">
            <a:xfrm>
              <a:off x="0" y="0"/>
              <a:ext cx="9144000" cy="48928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8" descr="Bureau of Land Management Logo" title="Bureau of Land Management Logo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648" y="114722"/>
              <a:ext cx="520818" cy="457476"/>
            </a:xfrm>
            <a:prstGeom prst="rect">
              <a:avLst/>
            </a:prstGeom>
          </p:spPr>
        </p:pic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755576" y="95924"/>
              <a:ext cx="2743200" cy="382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CA" sz="850" dirty="0">
                  <a:solidFill>
                    <a:srgbClr val="FFFFFF"/>
                  </a:solidFill>
                  <a:effectLst/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effectLst/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effectLst/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effectLst/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38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122" b="13122"/>
          <a:stretch/>
        </p:blipFill>
        <p:spPr>
          <a:xfrm>
            <a:off x="0" y="2060848"/>
            <a:ext cx="9144000" cy="4797152"/>
          </a:xfrm>
          <a:prstGeom prst="rect">
            <a:avLst/>
          </a:prstGeom>
        </p:spPr>
      </p:pic>
      <p:pic>
        <p:nvPicPr>
          <p:cNvPr id="4" name="Picture 3" descr="Black Topo line graphic" title="Black Topo line graphic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" t="15711" r="17758" b="59553"/>
          <a:stretch/>
        </p:blipFill>
        <p:spPr bwMode="auto">
          <a:xfrm>
            <a:off x="0" y="-879"/>
            <a:ext cx="9144000" cy="2060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 descr="green line" title="green line"/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99CC00"/>
              </a:solidFill>
            </a:endParaRPr>
          </a:p>
        </p:txBody>
      </p:sp>
      <p:sp>
        <p:nvSpPr>
          <p:cNvPr id="9" name="Rectangle 8" descr="green line" title="green line"/>
          <p:cNvSpPr/>
          <p:nvPr/>
        </p:nvSpPr>
        <p:spPr>
          <a:xfrm>
            <a:off x="229288" y="1889649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816" y="995808"/>
            <a:ext cx="8763472" cy="627894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BLM Colorado | Energy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547500"/>
            <a:ext cx="8689768" cy="403349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Overview of energy development on public lands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043608" y="199039"/>
            <a:ext cx="3415930" cy="39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CA" sz="850" dirty="0">
                <a:solidFill>
                  <a:srgbClr val="FFFFFF"/>
                </a:solidFill>
                <a:effectLst/>
                <a:latin typeface="Roboto" panose="020B0604020202020204" charset="0"/>
                <a:ea typeface="Roboto" panose="020B0604020202020204" charset="0"/>
                <a:cs typeface="Times New Roman"/>
              </a:rPr>
              <a:t>U.S. Department of the Interior</a:t>
            </a:r>
            <a:br>
              <a:rPr lang="en-CA" sz="850" dirty="0">
                <a:solidFill>
                  <a:srgbClr val="FFFFFF"/>
                </a:solidFill>
                <a:effectLst/>
                <a:latin typeface="Roboto" panose="020B0604020202020204" charset="0"/>
                <a:ea typeface="Roboto" panose="020B0604020202020204" charset="0"/>
                <a:cs typeface="Times New Roman"/>
              </a:rPr>
            </a:br>
            <a:r>
              <a:rPr lang="en-CA" sz="850" dirty="0">
                <a:solidFill>
                  <a:srgbClr val="FFFFFF"/>
                </a:solidFill>
                <a:effectLst/>
                <a:latin typeface="Roboto" panose="020B0604020202020204" charset="0"/>
                <a:ea typeface="Roboto" panose="020B0604020202020204" charset="0"/>
                <a:cs typeface="Times New Roman"/>
              </a:rPr>
              <a:t>Bureau of Land Management</a:t>
            </a:r>
            <a:endParaRPr lang="en-US" sz="850" dirty="0">
              <a:effectLst/>
              <a:latin typeface="Roboto" panose="020B0604020202020204" charset="0"/>
              <a:ea typeface="Roboto" panose="020B0604020202020204" charset="0"/>
              <a:cs typeface="Times New Roman"/>
            </a:endParaRPr>
          </a:p>
        </p:txBody>
      </p:sp>
      <p:pic>
        <p:nvPicPr>
          <p:cNvPr id="10" name="Picture 9" descr="Bureau of Land Management Logo" title="Bureau of Land Management Logo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105" y="135429"/>
            <a:ext cx="685800" cy="60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56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Bureau of Land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5"/>
            <a:ext cx="2890664" cy="48245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0" i="0" dirty="0">
                <a:effectLst/>
                <a:cs typeface="Roboto" panose="02000000000000000000" pitchFamily="2" charset="0"/>
              </a:rPr>
              <a:t>An agency under the U.S. Department of the Interior that manages public lands for a variety of uses such as:</a:t>
            </a:r>
          </a:p>
          <a:p>
            <a:pPr marL="0" indent="0">
              <a:buNone/>
            </a:pPr>
            <a:endParaRPr lang="en-US" sz="2400" b="0" i="0" dirty="0">
              <a:effectLst/>
              <a:cs typeface="Roboto" panose="02000000000000000000" pitchFamily="2" charset="0"/>
            </a:endParaRPr>
          </a:p>
          <a:p>
            <a:r>
              <a:rPr lang="en-US" sz="2400" b="0" i="0" dirty="0">
                <a:effectLst/>
                <a:cs typeface="Roboto" panose="02000000000000000000" pitchFamily="2" charset="0"/>
              </a:rPr>
              <a:t>energy development</a:t>
            </a:r>
          </a:p>
          <a:p>
            <a:r>
              <a:rPr lang="en-US" sz="2400" b="0" i="0" dirty="0">
                <a:effectLst/>
                <a:cs typeface="Roboto" panose="02000000000000000000" pitchFamily="2" charset="0"/>
              </a:rPr>
              <a:t>livestock grazing</a:t>
            </a:r>
            <a:endParaRPr lang="en-US" sz="2400" dirty="0">
              <a:cs typeface="Roboto" panose="02000000000000000000" pitchFamily="2" charset="0"/>
            </a:endParaRPr>
          </a:p>
          <a:p>
            <a:r>
              <a:rPr lang="en-US" sz="2400" dirty="0">
                <a:cs typeface="Roboto" panose="02000000000000000000" pitchFamily="2" charset="0"/>
              </a:rPr>
              <a:t>r</a:t>
            </a:r>
            <a:r>
              <a:rPr lang="en-US" sz="2400" b="0" i="0" dirty="0">
                <a:effectLst/>
                <a:cs typeface="Roboto" panose="02000000000000000000" pitchFamily="2" charset="0"/>
              </a:rPr>
              <a:t>ecreation</a:t>
            </a:r>
          </a:p>
          <a:p>
            <a:r>
              <a:rPr lang="en-US" sz="2400" b="0" i="0" dirty="0">
                <a:effectLst/>
                <a:cs typeface="Roboto" panose="02000000000000000000" pitchFamily="2" charset="0"/>
              </a:rPr>
              <a:t>timber harvesting </a:t>
            </a:r>
          </a:p>
          <a:p>
            <a:pPr marL="0" indent="0">
              <a:buNone/>
            </a:pPr>
            <a:endParaRPr lang="en-US" sz="2400" dirty="0"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400" b="0" i="0" dirty="0">
                <a:effectLst/>
                <a:cs typeface="Roboto" panose="02000000000000000000" pitchFamily="2" charset="0"/>
              </a:rPr>
              <a:t>while ensuring natural, cultural, and historic resources are maintained for present and future use. </a:t>
            </a:r>
            <a:endParaRPr lang="en-US" sz="2400" dirty="0">
              <a:cs typeface="Roboto" panose="02000000000000000000" pitchFamily="2" charset="0"/>
            </a:endParaRPr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9D034964-6A79-1AFF-C8BF-58D7D60A9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2060848"/>
            <a:ext cx="5658272" cy="358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2C63-4C88-9E99-096C-A300AEB1F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​Colorado's 8.3 million acres of public lands and more than 27 million acres of mineral estate support diverse lifestyles and livelihoods on healthy and working landscapes.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B90B4-FB43-BB29-48BC-ED2E66B6E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endParaRPr lang="en-US" b="0" i="0" dirty="0">
              <a:effectLst/>
              <a:highlight>
                <a:srgbClr val="FFFFFF"/>
              </a:highlight>
            </a:endParaRPr>
          </a:p>
          <a:p>
            <a:r>
              <a:rPr lang="en-US" b="0" i="0" dirty="0">
                <a:effectLst/>
                <a:highlight>
                  <a:srgbClr val="FFFFFF"/>
                </a:highlight>
              </a:rPr>
              <a:t>In Colorado, the BLM generates an economic output of over $5.7 billion, which supports nearly 20,000 jobs.</a:t>
            </a:r>
          </a:p>
          <a:p>
            <a:endParaRPr lang="en-US" b="0" i="0" dirty="0">
              <a:effectLst/>
              <a:highlight>
                <a:srgbClr val="FFFFFF"/>
              </a:highlight>
            </a:endParaRPr>
          </a:p>
          <a:p>
            <a:r>
              <a:rPr lang="en-US" sz="2800" dirty="0">
                <a:highlight>
                  <a:srgbClr val="FFFFFF"/>
                </a:highlight>
              </a:rPr>
              <a:t>Legislation, like the </a:t>
            </a:r>
            <a:r>
              <a:rPr lang="en-US" b="0" i="0" dirty="0"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 Federal Land Policy and Management Act, was designed to facilitate production on federal lands. 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02A0829-41B2-2F40-5366-2169B33938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30" r="20331" b="1"/>
          <a:stretch/>
        </p:blipFill>
        <p:spPr>
          <a:xfrm>
            <a:off x="4648200" y="1600200"/>
            <a:ext cx="40386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133414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A925F8-5EEA-4DAF-7695-CA411780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Expressions of Interest (EOI)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CB603E-E267-F47A-02C2-C2DE7C6F4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An informal nomination to request certain lands are included in a competitive lease sale.</a:t>
            </a:r>
          </a:p>
          <a:p>
            <a:endParaRPr lang="en-US" dirty="0"/>
          </a:p>
          <a:p>
            <a:r>
              <a:rPr lang="en-US" dirty="0"/>
              <a:t>Submitted via the National Fluids Lease Sale System.</a:t>
            </a:r>
          </a:p>
        </p:txBody>
      </p:sp>
    </p:spTree>
    <p:extLst>
      <p:ext uri="{BB962C8B-B14F-4D97-AF65-F5344CB8AC3E}">
        <p14:creationId xmlns:p14="http://schemas.microsoft.com/office/powerpoint/2010/main" val="195075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0FBD1-8237-C98F-5AF7-B7143BCFC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National Environmental Policy Act (NEPA) Compliance</a:t>
            </a:r>
          </a:p>
        </p:txBody>
      </p:sp>
      <p:pic>
        <p:nvPicPr>
          <p:cNvPr id="10" name="Picture Placeholder 9" descr="A train station in the desert&#10;&#10;Description automatically generated with medium confidence">
            <a:extLst>
              <a:ext uri="{FF2B5EF4-FFF2-40B4-BE49-F238E27FC236}">
                <a16:creationId xmlns:a16="http://schemas.microsoft.com/office/drawing/2014/main" id="{F7525F3A-361C-2EE6-FE1D-39C665D132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57200" y="2520347"/>
            <a:ext cx="4038600" cy="2685668"/>
          </a:xfr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8FB4983-2218-A33C-5B28-F72E6D46A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Leasing decisions are analyzed through a land management plan/environmental impact statement to address the cumulative impacts of leasing, exploration and development. </a:t>
            </a:r>
          </a:p>
        </p:txBody>
      </p:sp>
    </p:spTree>
    <p:extLst>
      <p:ext uri="{BB962C8B-B14F-4D97-AF65-F5344CB8AC3E}">
        <p14:creationId xmlns:p14="http://schemas.microsoft.com/office/powerpoint/2010/main" val="1157775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3D973-F90B-3F40-AA08-9B4CF31E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/>
              <a:t>BLM Colorado Lease Sale process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5A73C-F263-7AC8-0309-044D775B4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Expressions of Interest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Parcels are provided to field offices to review for conformity with Resource Management Plans and list current lease stipulations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Parcels are posted for public scoping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Analyze comments and prepare preliminary Environmental Assessment/Determination of NEPA Adequacy (EA/DNA)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30-day public comment period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Prepare Final EA/DNA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Sale Notice and 30-Day protest period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Sale is held open to the public at energynet.com. </a:t>
            </a:r>
          </a:p>
        </p:txBody>
      </p:sp>
    </p:spTree>
    <p:extLst>
      <p:ext uri="{BB962C8B-B14F-4D97-AF65-F5344CB8AC3E}">
        <p14:creationId xmlns:p14="http://schemas.microsoft.com/office/powerpoint/2010/main" val="3571855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17A54-04F3-1CB3-C282-27B7E441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3700"/>
            </a:br>
            <a:endParaRPr lang="en-US" sz="3700"/>
          </a:p>
        </p:txBody>
      </p:sp>
      <p:pic>
        <p:nvPicPr>
          <p:cNvPr id="6" name="Content Placeholder 5" descr="A tall tower with lights on it&#10;&#10;Description automatically generated">
            <a:extLst>
              <a:ext uri="{FF2B5EF4-FFF2-40B4-BE49-F238E27FC236}">
                <a16:creationId xmlns:a16="http://schemas.microsoft.com/office/drawing/2014/main" id="{2B301123-BBB7-F6B8-2590-CF83BB50C5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78807" y="1600200"/>
            <a:ext cx="3395386" cy="4525963"/>
          </a:xfr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4EBEB6-CA04-818C-CFA9-7C0EBA7EF9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i="0" dirty="0">
                <a:effectLst/>
                <a:highlight>
                  <a:srgbClr val="FFFFFF"/>
                </a:highlight>
              </a:rPr>
              <a:t>BLM Colorado holds lease sales quarterly, as required by the Mineral Leasing Act, when eligible lands are available for leasing. 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044AB3-F7C5-BB42-538F-462626810608}"/>
              </a:ext>
            </a:extLst>
          </p:cNvPr>
          <p:cNvSpPr txBox="1">
            <a:spLocks/>
          </p:cNvSpPr>
          <p:nvPr/>
        </p:nvSpPr>
        <p:spPr>
          <a:xfrm>
            <a:off x="430611" y="49646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/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val="1519685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D07F7-FA6B-879D-6654-A21A2198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Coal &amp; Mining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2019-10DE-1425-719B-2F665E409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1500" b="0" i="0" dirty="0">
              <a:effectLst/>
              <a:highlight>
                <a:srgbClr val="FFFFFF"/>
              </a:highlight>
            </a:endParaRPr>
          </a:p>
          <a:p>
            <a:pPr>
              <a:lnSpc>
                <a:spcPct val="90000"/>
              </a:lnSpc>
            </a:pPr>
            <a:r>
              <a:rPr lang="en-US" sz="1500" dirty="0"/>
              <a:t>The General Mining Act of 1872 is a federal law that authorizes and governs prospecting and mining for economic minerals, such as gold, platinum, and silver, on federal public lands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1500" dirty="0"/>
              <a:t>There are 10 mines for coal in Colorado on authorized federal leases, six are actively operating.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1500" dirty="0"/>
              <a:t>BLM Colorado’s Mining Law Administration Program has 74 active operations — 34 authorized plans of operations and 30 bonded exploration.</a:t>
            </a:r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r>
              <a:rPr lang="en-US" sz="1500" b="0" i="0" dirty="0">
                <a:effectLst/>
                <a:highlight>
                  <a:srgbClr val="FFFFFF"/>
                </a:highlight>
              </a:rPr>
              <a:t>BLM Colorado's Non-Energy Leasable Mineral Materials program has eight sodium leases and one oil shale research, development and demonstration lease. </a:t>
            </a: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6" name="Content Placeholder 5" descr="A dirt road leading to a forest&#10;&#10;Description automatically generated">
            <a:extLst>
              <a:ext uri="{FF2B5EF4-FFF2-40B4-BE49-F238E27FC236}">
                <a16:creationId xmlns:a16="http://schemas.microsoft.com/office/drawing/2014/main" id="{F7906B6A-71F8-43FE-1C6D-B1953B9421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7" r="22551" b="3"/>
          <a:stretch/>
        </p:blipFill>
        <p:spPr>
          <a:xfrm>
            <a:off x="4648200" y="1600200"/>
            <a:ext cx="40386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847756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A8E6C-78C5-D760-BA42-406D8365B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Renewable Energy &amp; Right-of-Way Grants </a:t>
            </a:r>
          </a:p>
        </p:txBody>
      </p:sp>
      <p:pic>
        <p:nvPicPr>
          <p:cNvPr id="8" name="Content Placeholder 7" descr="Long shot of a conveyor belt&#10;&#10;Description automatically generated">
            <a:extLst>
              <a:ext uri="{FF2B5EF4-FFF2-40B4-BE49-F238E27FC236}">
                <a16:creationId xmlns:a16="http://schemas.microsoft.com/office/drawing/2014/main" id="{72627C6C-EC5A-5C22-FAD2-950FB6E981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85" r="18193" b="3"/>
          <a:stretch/>
        </p:blipFill>
        <p:spPr>
          <a:xfrm>
            <a:off x="457200" y="1600200"/>
            <a:ext cx="4038600" cy="4525963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FC3F5-4DA4-3812-7ED9-FAAB225FE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highlight>
                  <a:srgbClr val="FFFFFF"/>
                </a:highlight>
              </a:rPr>
              <a:t>R</a:t>
            </a:r>
            <a:r>
              <a:rPr lang="en-US" sz="1800" b="0" i="0" dirty="0">
                <a:effectLst/>
                <a:highlight>
                  <a:srgbClr val="FFFFFF"/>
                </a:highlight>
              </a:rPr>
              <a:t>ights-of-way (ROW) grants on public lands are authorizations to use public lands in support of infrastructure projects across the country. </a:t>
            </a:r>
            <a:endParaRPr lang="en-US" sz="1800" dirty="0">
              <a:highlight>
                <a:srgbClr val="FFFFFF"/>
              </a:highlight>
            </a:endParaRPr>
          </a:p>
          <a:p>
            <a:pPr>
              <a:lnSpc>
                <a:spcPct val="90000"/>
              </a:lnSpc>
            </a:pPr>
            <a:endParaRPr lang="en-US" sz="1800" b="0" i="0" dirty="0">
              <a:effectLst/>
              <a:highlight>
                <a:srgbClr val="FFFFFF"/>
              </a:highlight>
            </a:endParaRPr>
          </a:p>
          <a:p>
            <a:pPr>
              <a:lnSpc>
                <a:spcPct val="90000"/>
              </a:lnSpc>
            </a:pPr>
            <a:r>
              <a:rPr lang="en-US" sz="1800" b="0" i="0" dirty="0">
                <a:effectLst/>
                <a:highlight>
                  <a:srgbClr val="FFFFFF"/>
                </a:highlight>
              </a:rPr>
              <a:t>Over half (59,000) of the total 118,000 ROW grants the BLM manages are for energy-related infrastructure and facilities. BLM Colorado processes more than 500 applications, amendments and renewals each year. </a:t>
            </a:r>
          </a:p>
        </p:txBody>
      </p:sp>
    </p:spTree>
    <p:extLst>
      <p:ext uri="{BB962C8B-B14F-4D97-AF65-F5344CB8AC3E}">
        <p14:creationId xmlns:p14="http://schemas.microsoft.com/office/powerpoint/2010/main" val="2355516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4445D627E2B4188E31BB380470FA5" ma:contentTypeVersion="9" ma:contentTypeDescription="Create a new document." ma:contentTypeScope="" ma:versionID="8165df169a378c4d7dfe2d4230f372e5">
  <xsd:schema xmlns:xsd="http://www.w3.org/2001/XMLSchema" xmlns:xs="http://www.w3.org/2001/XMLSchema" xmlns:p="http://schemas.microsoft.com/office/2006/metadata/properties" xmlns:ns2="408fc836-7c6b-4510-b495-ac50cb372299" xmlns:ns3="7a3c4800-eacc-40cd-90f6-e0f5833c5cb3" targetNamespace="http://schemas.microsoft.com/office/2006/metadata/properties" ma:root="true" ma:fieldsID="1c925b30d11bf9b82a745a5c79188f3c" ns2:_="" ns3:_="">
    <xsd:import namespace="408fc836-7c6b-4510-b495-ac50cb372299"/>
    <xsd:import namespace="7a3c4800-eacc-40cd-90f6-e0f5833c5c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fc836-7c6b-4510-b495-ac50cb3722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3c4800-eacc-40cd-90f6-e0f5833c5cb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0f3b3bb-2aa7-4233-8a72-749e63e74d26}" ma:internalName="TaxCatchAll" ma:showField="CatchAllData" ma:web="7a3c4800-eacc-40cd-90f6-e0f5833c5c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3c4800-eacc-40cd-90f6-e0f5833c5cb3" xsi:nil="true"/>
    <lcf76f155ced4ddcb4097134ff3c332f xmlns="408fc836-7c6b-4510-b495-ac50cb37229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DD36D8-7DD1-4B5A-9CA4-C140FE0035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EEB519-5328-4F1A-81CC-6F9EECECE7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8fc836-7c6b-4510-b495-ac50cb372299"/>
    <ds:schemaRef ds:uri="7a3c4800-eacc-40cd-90f6-e0f5833c5c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935F55-0A86-4B9A-983F-DA3D212BE0CB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7a3c4800-eacc-40cd-90f6-e0f5833c5cb3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408fc836-7c6b-4510-b495-ac50cb372299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0693b5ba-4b18-4d7b-9341-f32f400a5494}" enabled="0" method="" siteId="{0693b5ba-4b18-4d7b-9341-f32f400a549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483</Words>
  <Application>Microsoft Office PowerPoint</Application>
  <PresentationFormat>On-screen Show (4:3)</PresentationFormat>
  <Paragraphs>67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Aptos</vt:lpstr>
      <vt:lpstr>Roboto</vt:lpstr>
      <vt:lpstr>Office Theme</vt:lpstr>
      <vt:lpstr>BLM Colorado | Energy</vt:lpstr>
      <vt:lpstr>The Bureau of Land Management</vt:lpstr>
      <vt:lpstr>​Colorado's 8.3 million acres of public lands and more than 27 million acres of mineral estate support diverse lifestyles and livelihoods on healthy and working landscapes. </vt:lpstr>
      <vt:lpstr>Expressions of Interest (EOI) </vt:lpstr>
      <vt:lpstr>National Environmental Policy Act (NEPA) Compliance</vt:lpstr>
      <vt:lpstr>BLM Colorado Lease Sale process</vt:lpstr>
      <vt:lpstr> </vt:lpstr>
      <vt:lpstr>Coal &amp; Mining </vt:lpstr>
      <vt:lpstr>Renewable Energy &amp; Right-of-Way Grants 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Hammari, Joshua</dc:creator>
  <cp:lastModifiedBy>Waltermire, Brigette A</cp:lastModifiedBy>
  <cp:revision>40</cp:revision>
  <dcterms:created xsi:type="dcterms:W3CDTF">2014-11-17T16:44:52Z</dcterms:created>
  <dcterms:modified xsi:type="dcterms:W3CDTF">2025-05-16T19:57:35Z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0x010100E034445D627E2B4188E31BB380470FA5</vt:lpwstr>
  </property>
  <property fmtid="{D5CDD505-2E9C-101B-9397-08002B2CF9AE}" pid="3" name="_dlc_DocIdItemGuid">
    <vt:lpwstr>ef85d376-999c-4079-99f5-5cd8cac9c064</vt:lpwstr>
  </property>
  <property fmtid="{D5CDD505-2E9C-101B-9397-08002B2CF9AE}" pid="4" name="Order">
    <vt:r8>700</vt:r8>
  </property>
  <property fmtid="{D5CDD505-2E9C-101B-9397-08002B2CF9AE}" pid="5" name="_ExtendedDescription">
    <vt:lpwstr/>
  </property>
  <property fmtid="{D5CDD505-2E9C-101B-9397-08002B2CF9AE}" pid="6" name="MediaServiceImageTags">
    <vt:lpwstr/>
  </property>
</Properties>
</file>